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342076D-D3D7-4D16-BE2D-3437BA6FFFD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B683F3-D6E8-4702-A94B-4C332380DDE8}"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164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342076D-D3D7-4D16-BE2D-3437BA6FFFD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B683F3-D6E8-4702-A94B-4C332380DDE8}" type="slidenum">
              <a:rPr lang="ru-RU" smtClean="0"/>
              <a:t>‹#›</a:t>
            </a:fld>
            <a:endParaRPr lang="ru-RU"/>
          </a:p>
        </p:txBody>
      </p:sp>
    </p:spTree>
    <p:extLst>
      <p:ext uri="{BB962C8B-B14F-4D97-AF65-F5344CB8AC3E}">
        <p14:creationId xmlns:p14="http://schemas.microsoft.com/office/powerpoint/2010/main" val="1638757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342076D-D3D7-4D16-BE2D-3437BA6FFFD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B683F3-D6E8-4702-A94B-4C332380DDE8}" type="slidenum">
              <a:rPr lang="ru-RU" smtClean="0"/>
              <a:t>‹#›</a:t>
            </a:fld>
            <a:endParaRPr lang="ru-RU"/>
          </a:p>
        </p:txBody>
      </p:sp>
    </p:spTree>
    <p:extLst>
      <p:ext uri="{BB962C8B-B14F-4D97-AF65-F5344CB8AC3E}">
        <p14:creationId xmlns:p14="http://schemas.microsoft.com/office/powerpoint/2010/main" val="902046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342076D-D3D7-4D16-BE2D-3437BA6FFFD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B683F3-D6E8-4702-A94B-4C332380DDE8}" type="slidenum">
              <a:rPr lang="ru-RU" smtClean="0"/>
              <a:t>‹#›</a:t>
            </a:fld>
            <a:endParaRPr lang="ru-RU"/>
          </a:p>
        </p:txBody>
      </p:sp>
    </p:spTree>
    <p:extLst>
      <p:ext uri="{BB962C8B-B14F-4D97-AF65-F5344CB8AC3E}">
        <p14:creationId xmlns:p14="http://schemas.microsoft.com/office/powerpoint/2010/main" val="790284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342076D-D3D7-4D16-BE2D-3437BA6FFFD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B683F3-D6E8-4702-A94B-4C332380DDE8}"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293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342076D-D3D7-4D16-BE2D-3437BA6FFFD1}"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B683F3-D6E8-4702-A94B-4C332380DDE8}" type="slidenum">
              <a:rPr lang="ru-RU" smtClean="0"/>
              <a:t>‹#›</a:t>
            </a:fld>
            <a:endParaRPr lang="ru-RU"/>
          </a:p>
        </p:txBody>
      </p:sp>
    </p:spTree>
    <p:extLst>
      <p:ext uri="{BB962C8B-B14F-4D97-AF65-F5344CB8AC3E}">
        <p14:creationId xmlns:p14="http://schemas.microsoft.com/office/powerpoint/2010/main" val="308329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342076D-D3D7-4D16-BE2D-3437BA6FFFD1}" type="datetimeFigureOut">
              <a:rPr lang="ru-RU" smtClean="0"/>
              <a:t>01.11.2020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2B683F3-D6E8-4702-A94B-4C332380DDE8}" type="slidenum">
              <a:rPr lang="ru-RU" smtClean="0"/>
              <a:t>‹#›</a:t>
            </a:fld>
            <a:endParaRPr lang="ru-RU"/>
          </a:p>
        </p:txBody>
      </p:sp>
    </p:spTree>
    <p:extLst>
      <p:ext uri="{BB962C8B-B14F-4D97-AF65-F5344CB8AC3E}">
        <p14:creationId xmlns:p14="http://schemas.microsoft.com/office/powerpoint/2010/main" val="2448975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342076D-D3D7-4D16-BE2D-3437BA6FFFD1}" type="datetimeFigureOut">
              <a:rPr lang="ru-RU" smtClean="0"/>
              <a:t>01.11.2020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B683F3-D6E8-4702-A94B-4C332380DDE8}" type="slidenum">
              <a:rPr lang="ru-RU" smtClean="0"/>
              <a:t>‹#›</a:t>
            </a:fld>
            <a:endParaRPr lang="ru-RU"/>
          </a:p>
        </p:txBody>
      </p:sp>
    </p:spTree>
    <p:extLst>
      <p:ext uri="{BB962C8B-B14F-4D97-AF65-F5344CB8AC3E}">
        <p14:creationId xmlns:p14="http://schemas.microsoft.com/office/powerpoint/2010/main" val="2024814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42076D-D3D7-4D16-BE2D-3437BA6FFFD1}" type="datetimeFigureOut">
              <a:rPr lang="ru-RU" smtClean="0"/>
              <a:t>01.11.2020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22B683F3-D6E8-4702-A94B-4C332380DDE8}" type="slidenum">
              <a:rPr lang="ru-RU" smtClean="0"/>
              <a:t>‹#›</a:t>
            </a:fld>
            <a:endParaRPr lang="ru-RU"/>
          </a:p>
        </p:txBody>
      </p:sp>
    </p:spTree>
    <p:extLst>
      <p:ext uri="{BB962C8B-B14F-4D97-AF65-F5344CB8AC3E}">
        <p14:creationId xmlns:p14="http://schemas.microsoft.com/office/powerpoint/2010/main" val="403692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342076D-D3D7-4D16-BE2D-3437BA6FFFD1}" type="datetimeFigureOut">
              <a:rPr lang="ru-RU" smtClean="0"/>
              <a:t>01.11.2020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2B683F3-D6E8-4702-A94B-4C332380DDE8}" type="slidenum">
              <a:rPr lang="ru-RU" smtClean="0"/>
              <a:t>‹#›</a:t>
            </a:fld>
            <a:endParaRPr lang="ru-RU"/>
          </a:p>
        </p:txBody>
      </p:sp>
    </p:spTree>
    <p:extLst>
      <p:ext uri="{BB962C8B-B14F-4D97-AF65-F5344CB8AC3E}">
        <p14:creationId xmlns:p14="http://schemas.microsoft.com/office/powerpoint/2010/main" val="12536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342076D-D3D7-4D16-BE2D-3437BA6FFFD1}"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B683F3-D6E8-4702-A94B-4C332380DDE8}" type="slidenum">
              <a:rPr lang="ru-RU" smtClean="0"/>
              <a:t>‹#›</a:t>
            </a:fld>
            <a:endParaRPr lang="ru-RU"/>
          </a:p>
        </p:txBody>
      </p:sp>
    </p:spTree>
    <p:extLst>
      <p:ext uri="{BB962C8B-B14F-4D97-AF65-F5344CB8AC3E}">
        <p14:creationId xmlns:p14="http://schemas.microsoft.com/office/powerpoint/2010/main" val="253338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342076D-D3D7-4D16-BE2D-3437BA6FFFD1}" type="datetimeFigureOut">
              <a:rPr lang="ru-RU" smtClean="0"/>
              <a:t>01.11.2020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2B683F3-D6E8-4702-A94B-4C332380DDE8}"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845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803114"/>
          </a:xfrm>
        </p:spPr>
        <p:txBody>
          <a:bodyPr>
            <a:normAutofit/>
          </a:bodyPr>
          <a:lstStyle/>
          <a:p>
            <a:pPr algn="ctr"/>
            <a:r>
              <a:rPr lang="ru-RU" sz="3600" b="1" dirty="0">
                <a:latin typeface="Times New Roman" panose="02020603050405020304" pitchFamily="18" charset="0"/>
                <a:cs typeface="Times New Roman" panose="02020603050405020304" pitchFamily="18" charset="0"/>
              </a:rPr>
              <a:t>Актуальные проблемы спорта в русле индивидуальной психологии. </a:t>
            </a:r>
          </a:p>
        </p:txBody>
      </p:sp>
      <p:sp>
        <p:nvSpPr>
          <p:cNvPr id="3" name="Подзаголовок 2"/>
          <p:cNvSpPr>
            <a:spLocks noGrp="1"/>
          </p:cNvSpPr>
          <p:nvPr>
            <p:ph type="subTitle" idx="1"/>
          </p:nvPr>
        </p:nvSpPr>
        <p:spPr/>
        <p:txBody>
          <a:bodyPr/>
          <a:lstStyle/>
          <a:p>
            <a:pPr algn="ctr"/>
            <a:r>
              <a:rPr lang="ru-RU" b="1" smtClean="0">
                <a:solidFill>
                  <a:schemeClr val="tx1"/>
                </a:solidFill>
                <a:latin typeface="Times New Roman" panose="02020603050405020304" pitchFamily="18" charset="0"/>
                <a:cs typeface="Times New Roman" panose="02020603050405020304" pitchFamily="18" charset="0"/>
              </a:rPr>
              <a:t>Лекция </a:t>
            </a:r>
            <a:r>
              <a:rPr lang="ru-RU" b="1" smtClean="0">
                <a:solidFill>
                  <a:schemeClr val="tx1"/>
                </a:solidFill>
                <a:latin typeface="Times New Roman" panose="02020603050405020304" pitchFamily="18" charset="0"/>
                <a:cs typeface="Times New Roman" panose="02020603050405020304" pitchFamily="18" charset="0"/>
              </a:rPr>
              <a:t>14</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423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4801314"/>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То или иное сочетание стремления к превосходству и социального интереса отражающего неосознаваемый жизненный смысл, определяются субъектом – творческим Я.   Творческое Я - это самоопределяющаяся личность, творящая не только смысл свой жизни, но и  регулирующая  меру проявления стремления к превосходству, социального интереса и активности  в различных  проявлениях жизни, способствующих формированию стиля жизни</a:t>
            </a:r>
          </a:p>
          <a:p>
            <a:pPr algn="just"/>
            <a:r>
              <a:rPr lang="ru-RU" dirty="0" smtClean="0">
                <a:latin typeface="Times New Roman" panose="02020603050405020304" pitchFamily="18" charset="0"/>
                <a:cs typeface="Times New Roman" panose="02020603050405020304" pitchFamily="18" charset="0"/>
              </a:rPr>
              <a:t>Стиль жизни по Адлеру формируется в раннем детстве  как способ  компенсации всякой естественной слабости индивидуальных человеческих существований, проявляющихся в выработке стратегий и тактик, направленных на достижение «цели победы». В  4 -5 лет стиль жизни проявляется как характерные для данного ребёнка способы достижения целей.     </a:t>
            </a:r>
          </a:p>
          <a:p>
            <a:pPr algn="just"/>
            <a:r>
              <a:rPr lang="ru-RU" dirty="0" smtClean="0">
                <a:latin typeface="Times New Roman" panose="02020603050405020304" pitchFamily="18" charset="0"/>
                <a:cs typeface="Times New Roman" panose="02020603050405020304" pitchFamily="18" charset="0"/>
              </a:rPr>
              <a:t>Стиль жизни по Адлеру – это инструментальное качество субъекта, определяемое способами поведения и деятельности, отражающее стремление компенсировать ощущение неполноценности. Адлером выделяется множество стилей жизни.</a:t>
            </a:r>
          </a:p>
          <a:p>
            <a:pPr algn="just"/>
            <a:r>
              <a:rPr lang="ru-RU" dirty="0" smtClean="0">
                <a:latin typeface="Times New Roman" panose="02020603050405020304" pitchFamily="18" charset="0"/>
                <a:cs typeface="Times New Roman" panose="02020603050405020304" pitchFamily="18" charset="0"/>
              </a:rPr>
              <a:t>Стиль жизни каждого человека уникален, так как является результатом его субъективной трактовки смысла собственной жизни, которая пронизывает каждое его действие.   Стиль жизни  зависит, таким образом,  от смысла жизни и  особенностей личности субъекта, определяющего  в дальнейшем,  обратную зависимость.  </a:t>
            </a:r>
          </a:p>
          <a:p>
            <a:pPr algn="just"/>
            <a:r>
              <a:rPr lang="ru-RU" dirty="0" smtClean="0">
                <a:latin typeface="Times New Roman" panose="02020603050405020304" pitchFamily="18" charset="0"/>
                <a:cs typeface="Times New Roman" panose="02020603050405020304" pitchFamily="18" charset="0"/>
              </a:rPr>
              <a:t> Поскольку и смысл жизни и личностные особенности, основываются на субъективности мнений создаётся впечатление большого разброса поведения и деятельности субъекта.  Субъективность мнений, позиций личности имеет существенное значение при регулировании субъектом взаимоотношения с миром.  Благодаря становлению стиля   жизни появляется  возможность  упорядочивания многообразных проявлений личности.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494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8068"/>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Исходя из этого,  стиль жизни строится  на основе соотношения личностной  потребности в превосходстве, чувства общности и творческой силы субъекта.  Адлером выделяются множество стилей жизни, которые можно классифицировать  в трёх ярко выраженных вариантах:</a:t>
            </a:r>
          </a:p>
          <a:p>
            <a:pPr algn="just"/>
            <a:r>
              <a:rPr lang="ru-RU" dirty="0" smtClean="0">
                <a:latin typeface="Times New Roman" panose="02020603050405020304" pitchFamily="18" charset="0"/>
                <a:cs typeface="Times New Roman" panose="02020603050405020304" pitchFamily="18" charset="0"/>
              </a:rPr>
              <a:t>1. Стиль жизни, определяющийся совпадением личностных и общественных интересов и соответствующих способов реализации целей. Данный стиль обеспечивает  реализацию смыслов, интегрирующих гармоническое соотношение целей превосходства и социального интереса, способствующих успешной компенсации.</a:t>
            </a:r>
          </a:p>
          <a:p>
            <a:pPr algn="just"/>
            <a:r>
              <a:rPr lang="ru-RU" dirty="0" smtClean="0">
                <a:latin typeface="Times New Roman" panose="02020603050405020304" pitchFamily="18" charset="0"/>
                <a:cs typeface="Times New Roman" panose="02020603050405020304" pitchFamily="18" charset="0"/>
              </a:rPr>
              <a:t>2. Стиль жизни, определяемый однонаправленной мобилизацией сил и способностей человека на реализацию «целей победы», в процессе которой активно используются творческие способы решения жизненных задач. Этот стиль жизни обеспечивает реализацию системы смыслов, отражающих высокий уровень целей превосходства и социального интереса, обусловленного высокой концентрацией творческой силы, способствующих  </a:t>
            </a:r>
            <a:r>
              <a:rPr lang="ru-RU" dirty="0" err="1" smtClean="0">
                <a:latin typeface="Times New Roman" panose="02020603050405020304" pitchFamily="18" charset="0"/>
                <a:cs typeface="Times New Roman" panose="02020603050405020304" pitchFamily="18" charset="0"/>
              </a:rPr>
              <a:t>сверх-компенсации</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3. Стиль жизни как защитный механизм, «вырабатывающий» различного рода оправдания в процессе достижения целей, в случае предвидения неуспеха, связанный со специфическим использованием психических процессов, физической неполноценности, болезни, способствующих отстранённости от решения проблем или уходу от  них. Данный стиль жизни реализует систему смыслов, отражающих неравномерное соотношение целей превосходства и социального интереса, связанного с минимальным проявлением  творческой силы субъекта.  </a:t>
            </a:r>
          </a:p>
          <a:p>
            <a:pPr algn="just"/>
            <a:r>
              <a:rPr lang="ru-RU" dirty="0" smtClean="0">
                <a:latin typeface="Times New Roman" panose="02020603050405020304" pitchFamily="18" charset="0"/>
                <a:cs typeface="Times New Roman" panose="02020603050405020304" pitchFamily="18" charset="0"/>
              </a:rPr>
              <a:t>Исходя из особенностей стиля жизни   Адлером выделяются следующие типы личности:  </a:t>
            </a:r>
          </a:p>
          <a:p>
            <a:pPr algn="just"/>
            <a:r>
              <a:rPr lang="ru-RU" dirty="0" smtClean="0">
                <a:latin typeface="Times New Roman" panose="02020603050405020304" pitchFamily="18" charset="0"/>
                <a:cs typeface="Times New Roman" panose="02020603050405020304" pitchFamily="18" charset="0"/>
              </a:rPr>
              <a:t>1. Исходя из первого типа стиля жизни Адлер выделяет социально- полезный тип - это личности, характеризующиеся гармоничным сочетанием потребности в превосходстве, социального интереса и активности, обеспечивающие ему успешную компенсацию. В решении жизненных задач, он способен к сотрудничеству и сопереживанию другому. Поэтому Адлер называет  этот тип воплощением зрелости. </a:t>
            </a:r>
          </a:p>
          <a:p>
            <a:pPr algn="just"/>
            <a:r>
              <a:rPr lang="ru-RU" dirty="0" smtClean="0">
                <a:latin typeface="Times New Roman" panose="02020603050405020304" pitchFamily="18" charset="0"/>
                <a:cs typeface="Times New Roman" panose="02020603050405020304" pitchFamily="18" charset="0"/>
              </a:rPr>
              <a:t>2. Исходя из  сверх компенсаторного стиля жизни он выделяет - управляющий тип. Управляющий тип разделяется на общественно- полезный и асоциальный.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7042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Асоциальный тип, характеризуется превалированием  потребности в превосходстве и активностью в подчинении других,  наряду с заниженной потребностью в общности. В связи с этим – это чаще всего, директивный управленец, а при гипертрофии потребности в превосходстве   он  характеризуются асоциальным поведением, доходящим иногда до садизма.  Заниженный уровень социального интереса является причиной всех негативов развития по Адлеру. В частности неудачах,  в неврозах и </a:t>
            </a:r>
            <a:r>
              <a:rPr lang="ru-RU" dirty="0" err="1" smtClean="0">
                <a:latin typeface="Times New Roman" panose="02020603050405020304" pitchFamily="18" charset="0"/>
                <a:cs typeface="Times New Roman" panose="02020603050405020304" pitchFamily="18" charset="0"/>
              </a:rPr>
              <a:t>невропсихозах</a:t>
            </a:r>
            <a:r>
              <a:rPr lang="ru-RU" dirty="0" smtClean="0">
                <a:latin typeface="Times New Roman" panose="02020603050405020304" pitchFamily="18" charset="0"/>
                <a:cs typeface="Times New Roman" panose="02020603050405020304" pitchFamily="18" charset="0"/>
              </a:rPr>
              <a:t>, в преступности, самоубийстве, алкоголизме, морфинизме,  кокаинизме, в половых извращениях, практически во всех нервных проявлениях </a:t>
            </a:r>
          </a:p>
          <a:p>
            <a:pPr algn="just"/>
            <a:r>
              <a:rPr lang="ru-RU" dirty="0" smtClean="0">
                <a:latin typeface="Times New Roman" panose="02020603050405020304" pitchFamily="18" charset="0"/>
                <a:cs typeface="Times New Roman" panose="02020603050405020304" pitchFamily="18" charset="0"/>
              </a:rPr>
              <a:t>И второй тип управляющего – это общественно-полезный тип, характеризующийся  высоким уровнем целенаправленности  в достижении целей, высоким уровнем социального интереса и творчества, обеспечивающего </a:t>
            </a:r>
            <a:r>
              <a:rPr lang="ru-RU" dirty="0" err="1" smtClean="0">
                <a:latin typeface="Times New Roman" panose="02020603050405020304" pitchFamily="18" charset="0"/>
                <a:cs typeface="Times New Roman" panose="02020603050405020304" pitchFamily="18" charset="0"/>
              </a:rPr>
              <a:t>сверх-компенсацию</a:t>
            </a:r>
            <a:r>
              <a:rPr lang="ru-RU" dirty="0" smtClean="0">
                <a:latin typeface="Times New Roman" panose="02020603050405020304" pitchFamily="18" charset="0"/>
                <a:cs typeface="Times New Roman" panose="02020603050405020304" pitchFamily="18" charset="0"/>
              </a:rPr>
              <a:t> неполноценностей.  Данный тип  характеризуется  высоким уровнем мобильности  и, чаще всего, они   становятся известными личностями.  Согласно Адлера,  это чаще всего люди,  остро реагирующие на  физическую неполноценность.</a:t>
            </a:r>
          </a:p>
          <a:p>
            <a:pPr algn="just"/>
            <a:r>
              <a:rPr lang="ru-RU" dirty="0" smtClean="0">
                <a:latin typeface="Times New Roman" panose="02020603050405020304" pitchFamily="18" charset="0"/>
                <a:cs typeface="Times New Roman" panose="02020603050405020304" pitchFamily="18" charset="0"/>
              </a:rPr>
              <a:t>Исходя из защитного стиля жизни Адлер рассматривает берущий и избегающий  типы  личности.</a:t>
            </a:r>
          </a:p>
          <a:p>
            <a:pPr algn="just"/>
            <a:r>
              <a:rPr lang="ru-RU" dirty="0" smtClean="0">
                <a:latin typeface="Times New Roman" panose="02020603050405020304" pitchFamily="18" charset="0"/>
                <a:cs typeface="Times New Roman" panose="02020603050405020304" pitchFamily="18" charset="0"/>
              </a:rPr>
              <a:t>Берущий тип, характеризуемый склонностью удовлетворять  свои потребности  за счёт других. Их основная цель – получать от мира, не затрачивая собственной энергии. Их отличает некоторая пассивность в достижениях. В данном типе низкий уровень проявления стремления к превосходству сочетается с низким социальным интересом и минимальной активностью.</a:t>
            </a:r>
          </a:p>
          <a:p>
            <a:pPr algn="just"/>
            <a:r>
              <a:rPr lang="ru-RU" dirty="0" smtClean="0">
                <a:latin typeface="Times New Roman" panose="02020603050405020304" pitchFamily="18" charset="0"/>
                <a:cs typeface="Times New Roman" panose="02020603050405020304" pitchFamily="18" charset="0"/>
              </a:rPr>
              <a:t>Избегающий тип, характеризующийся избеганием решения сложных проблем, неудач в процессе достижения целей превосходства. Поэтому они меньше ориентированы на достижение целей и характеризуются социально-бесполезным поведением. Можно сказать, что его творчество направлено на сотворение всякого рода защитных способов поведения.</a:t>
            </a:r>
          </a:p>
          <a:p>
            <a:pPr algn="just"/>
            <a:r>
              <a:rPr lang="ru-RU" dirty="0" smtClean="0">
                <a:latin typeface="Times New Roman" panose="02020603050405020304" pitchFamily="18" charset="0"/>
                <a:cs typeface="Times New Roman" panose="02020603050405020304" pitchFamily="18" charset="0"/>
              </a:rPr>
              <a:t>Стиль жизни  не только упорядочивает разнообразие проявлений субъекта,  обеспечивает реализацию системы смыслов, определяющих смысл жизни человека, но и характеризует меру его </a:t>
            </a:r>
            <a:r>
              <a:rPr lang="ru-RU" dirty="0" err="1" smtClean="0">
                <a:latin typeface="Times New Roman" panose="02020603050405020304" pitchFamily="18" charset="0"/>
                <a:cs typeface="Times New Roman" panose="02020603050405020304" pitchFamily="18" charset="0"/>
              </a:rPr>
              <a:t>субъектности</a:t>
            </a:r>
            <a:r>
              <a:rPr lang="ru-RU" dirty="0" smtClean="0">
                <a:latin typeface="Times New Roman" panose="02020603050405020304" pitchFamily="18" charset="0"/>
                <a:cs typeface="Times New Roman" panose="02020603050405020304" pitchFamily="18" charset="0"/>
              </a:rPr>
              <a:t>.  Мера </a:t>
            </a:r>
            <a:r>
              <a:rPr lang="ru-RU" dirty="0" err="1" smtClean="0">
                <a:latin typeface="Times New Roman" panose="02020603050405020304" pitchFamily="18" charset="0"/>
                <a:cs typeface="Times New Roman" panose="02020603050405020304" pitchFamily="18" charset="0"/>
              </a:rPr>
              <a:t>субъектности</a:t>
            </a:r>
            <a:r>
              <a:rPr lang="ru-RU" dirty="0" smtClean="0">
                <a:latin typeface="Times New Roman" panose="02020603050405020304" pitchFamily="18" charset="0"/>
                <a:cs typeface="Times New Roman" panose="02020603050405020304" pitchFamily="18" charset="0"/>
              </a:rPr>
              <a:t> личности определяется умением творить смыслы, отражающие гармоническое соотношение собственных целей и потребностей и других, определяемых высоким уровнем творческой силы и способностью к сотрудничеству, обеспечивающего истинное самосовершенствование человека..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2314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 Если первоначально Адлер поддерживался  позиции   понимания стремления к власти как сильной  инициативы в преодолении препятствий и самосовершенствовании, то в дальнейших своих работах он призывает к его минимизации и развитию чувства общности.    «Усиление чувства реальности, ответственность и замена скрытой враждебности взаимной доброжелательностью, чего, однако, можно добиться лишь через сознательное развитие чувства общности и сознательное разрушение  стремления к власти»[ 11.с 38].</a:t>
            </a:r>
          </a:p>
          <a:p>
            <a:r>
              <a:rPr lang="ru-RU" dirty="0" smtClean="0">
                <a:latin typeface="Times New Roman" panose="02020603050405020304" pitchFamily="18" charset="0"/>
                <a:cs typeface="Times New Roman" panose="02020603050405020304" pitchFamily="18" charset="0"/>
              </a:rPr>
              <a:t>Именно чувство общности и сотрудничество способствуют  спонтанности мыслительных процессов и беспрепятственному проявлению  творческой силы как в процессах индивидуального </a:t>
            </a:r>
            <a:r>
              <a:rPr lang="ru-RU" dirty="0" err="1" smtClean="0">
                <a:latin typeface="Times New Roman" panose="02020603050405020304" pitchFamily="18" charset="0"/>
                <a:cs typeface="Times New Roman" panose="02020603050405020304" pitchFamily="18" charset="0"/>
              </a:rPr>
              <a:t>смыслотворчества</a:t>
            </a:r>
            <a:r>
              <a:rPr lang="ru-RU" dirty="0" smtClean="0">
                <a:latin typeface="Times New Roman" panose="02020603050405020304" pitchFamily="18" charset="0"/>
                <a:cs typeface="Times New Roman" panose="02020603050405020304" pitchFamily="18" charset="0"/>
              </a:rPr>
              <a:t>, так и корректировании различного рода неполноценностей личности в его стремлении к самосовершенствованию.  Исходя из сказанного выше, Адлер,  в итоге  сводит смысл жизни человека  к  служению  во благо общества и вкладу в мир.  </a:t>
            </a:r>
          </a:p>
          <a:p>
            <a:r>
              <a:rPr lang="ru-RU" dirty="0" smtClean="0">
                <a:latin typeface="Times New Roman" panose="02020603050405020304" pitchFamily="18" charset="0"/>
                <a:cs typeface="Times New Roman" panose="02020603050405020304" pitchFamily="18" charset="0"/>
              </a:rPr>
              <a:t>Выводы: 1. Смысл по Адлеру – это результат соотношения  потребностей:  в превосходстве и в общности, определяющие  субъективные  цели, которые регулируют взаимоотношения субъекта  с другими людьми. Совокупность целей – это результат субъектной регуляции потребностей, обеспечиваемой его  творческой силой, являющейся врождённой.  Самость, как субъект  – это регулятор  потребностей и  его творческой силы</a:t>
            </a:r>
          </a:p>
          <a:p>
            <a:r>
              <a:rPr lang="ru-RU" dirty="0" smtClean="0">
                <a:latin typeface="Times New Roman" panose="02020603050405020304" pitchFamily="18" charset="0"/>
                <a:cs typeface="Times New Roman" panose="02020603050405020304" pitchFamily="18" charset="0"/>
              </a:rPr>
              <a:t>2. Субъективные цели личности складываются в детском возрасте в результате ощущения и переживания  различного рода неполноценностей как физического, так и социального характера, стимулирующих стремление к превосходству, обеспечивающих самосовершенствование личности. Существенное значение имеют  первоначальные взаимоотношения в семье. Если Фрейд акцентировал внимание на значимость отношений с родителями, то Адлер большую роль отводит наряду с родителями,  взаимоотношениям с братьями и сёстрами, в общении с которыми складываются первичные субъективные представления о себе и о мире,  фиктивные  цели достижения победы, определяющие основы смысла жизни, имеющий неосознаваемый характер.     Сформированные во взаимоотношениях с родителями и братьями и сёстрами потребности  в превосходстве и в чувстве общности регулируются,  в дальнейшем, самим субъектом, благодаря сложившемуся в детском возрасте (в 4-5 лет) стилю  жизни.    </a:t>
            </a:r>
          </a:p>
        </p:txBody>
      </p:sp>
    </p:spTree>
    <p:extLst>
      <p:ext uri="{BB962C8B-B14F-4D97-AF65-F5344CB8AC3E}">
        <p14:creationId xmlns:p14="http://schemas.microsoft.com/office/powerpoint/2010/main" val="3579290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7294305"/>
          </a:xfrm>
          <a:prstGeom prst="rect">
            <a:avLst/>
          </a:prstGeom>
        </p:spPr>
        <p:txBody>
          <a:bodyPr wrap="square">
            <a:spAutoFit/>
          </a:bodyPr>
          <a:lstStyle/>
          <a:p>
            <a:pPr algn="dist"/>
            <a:r>
              <a:rPr lang="ru-RU" dirty="0" smtClean="0"/>
              <a:t> </a:t>
            </a:r>
            <a:r>
              <a:rPr lang="ru-RU" dirty="0" smtClean="0">
                <a:latin typeface="Times New Roman" panose="02020603050405020304" pitchFamily="18" charset="0"/>
                <a:cs typeface="Times New Roman" panose="02020603050405020304" pitchFamily="18" charset="0"/>
              </a:rPr>
              <a:t>Становление субъекта  как целостности  по Адлеру предполагает, таким образом, представленность, наряду с личностями родителей, братьев и сестёр, имеющих существенное значение на процессы </a:t>
            </a:r>
            <a:r>
              <a:rPr lang="ru-RU" dirty="0" err="1" smtClean="0">
                <a:latin typeface="Times New Roman" panose="02020603050405020304" pitchFamily="18" charset="0"/>
                <a:cs typeface="Times New Roman" panose="02020603050405020304" pitchFamily="18" charset="0"/>
              </a:rPr>
              <a:t>смыслообразования</a:t>
            </a:r>
            <a:r>
              <a:rPr lang="ru-RU" dirty="0" smtClean="0">
                <a:latin typeface="Times New Roman" panose="02020603050405020304" pitchFamily="18" charset="0"/>
                <a:cs typeface="Times New Roman" panose="02020603050405020304" pitchFamily="18" charset="0"/>
              </a:rPr>
              <a:t>.  </a:t>
            </a:r>
          </a:p>
          <a:p>
            <a:pPr algn="dist"/>
            <a:r>
              <a:rPr lang="ru-RU" dirty="0" smtClean="0">
                <a:latin typeface="Times New Roman" panose="02020603050405020304" pitchFamily="18" charset="0"/>
                <a:cs typeface="Times New Roman" panose="02020603050405020304" pitchFamily="18" charset="0"/>
              </a:rPr>
              <a:t>3.  Стиль жизни  отражает совокупность способов  реализации смыслов, обеспечивающих корректировку и достижение целей субъектом, отражающих его способности, связанные  с   преодолением  трудных жизненных  ситуаций и</a:t>
            </a:r>
          </a:p>
          <a:p>
            <a:pPr algn="dist"/>
            <a:r>
              <a:rPr lang="ru-RU" dirty="0" smtClean="0">
                <a:latin typeface="Times New Roman" panose="02020603050405020304" pitchFamily="18" charset="0"/>
                <a:cs typeface="Times New Roman" panose="02020603050405020304" pitchFamily="18" charset="0"/>
              </a:rPr>
              <a:t> различного рода препятствий.</a:t>
            </a:r>
          </a:p>
          <a:p>
            <a:pPr algn="just"/>
            <a:r>
              <a:rPr lang="ru-RU" dirty="0" smtClean="0">
                <a:latin typeface="Times New Roman" panose="02020603050405020304" pitchFamily="18" charset="0"/>
                <a:cs typeface="Times New Roman" panose="02020603050405020304" pitchFamily="18" charset="0"/>
              </a:rPr>
              <a:t>  Если смысл жизни отражает интегрирование субъектом совокупности субъективных смыслов, определяемых соотношением потребностей в превосходстве и общности, то стиль жизни – это отражение интегрированных  способов существования человека в мире, обеспечивающих достижение целей.  Это инструментальное свойство субъекта, отражающее единство многочисленных его  поведенческих  проявлений.  Поэтому благодаря стилю жизни,  субъект корректирует меру реализации потребностей в превосходстве и общности в смысле, благодаря мере  приложения усилий в достижении цели, определяемых регулированием  его творческой силы.</a:t>
            </a:r>
          </a:p>
          <a:p>
            <a:pPr algn="just"/>
            <a:r>
              <a:rPr lang="ru-RU" dirty="0" smtClean="0">
                <a:latin typeface="Times New Roman" panose="02020603050405020304" pitchFamily="18" charset="0"/>
                <a:cs typeface="Times New Roman" panose="02020603050405020304" pitchFamily="18" charset="0"/>
              </a:rPr>
              <a:t>4. Исходя из сказанного выше, можно полагать, что   различия в смыслах обеспечиваются различиями типов стилей жизни, отражающих регулирование субъектом соотношения стремления к преодолению препятствий, стремления к   росту и защите, как уходу от решения проблем и достижения цели.  </a:t>
            </a:r>
          </a:p>
          <a:p>
            <a:pPr algn="just"/>
            <a:r>
              <a:rPr lang="ru-RU" dirty="0" smtClean="0">
                <a:latin typeface="Times New Roman" panose="02020603050405020304" pitchFamily="18" charset="0"/>
                <a:cs typeface="Times New Roman" panose="02020603050405020304" pitchFamily="18" charset="0"/>
              </a:rPr>
              <a:t>5.  Исходя из учения о жизненном смысле и типологии стилей жизни,  можно полагать, что смысл того или иного действия и поступка определяется механизмами компенсации и </a:t>
            </a:r>
            <a:r>
              <a:rPr lang="ru-RU" dirty="0" err="1" smtClean="0">
                <a:latin typeface="Times New Roman" panose="02020603050405020304" pitchFamily="18" charset="0"/>
                <a:cs typeface="Times New Roman" panose="02020603050405020304" pitchFamily="18" charset="0"/>
              </a:rPr>
              <a:t>сверхкомпенсации</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6. Учение Адлера о стремлении к превосходству как проявление притязаний на признание во взаимоотношениях в семье и группе сверстников получило детальную разработку в исследованиях Мухиной В.С[12] и её учеников  в сфере детской психологии.   Ими были подтверждены позиции Адлера о значимости потребности в превосходстве в процессе развития личности ребёнка. Кроме того, было  установлено, что потребность в признании, сформированная в детском возрасте в отношениях в семье, переносятся и на отношения в детской группе со сверстниками и находят своё проявление в дальнейшем  становлении личности. Кроме того,  группой авторов под руководством Мухиной В.С. были разработаны методики регулирования у детей в дошкольном возрасте  потребностей в превосходстве  и социальной общности, а также способы работ с «отверженными», характеризующиеся как низким уровнем в притязаниях на признание, так и низким. Как проявляются потребности в превосходстве и общности в юношеском возрасте остаётся открытой.</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425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7. Учение о самосовершенствовании  Адлера через реализацию стремления к превосходству как способности соперничать и утверждать свои позиции и стремление к общности как способность сотрудничать, отражающих принятие позиций другого являются одним из важных показателей становления </a:t>
            </a:r>
            <a:r>
              <a:rPr lang="ru-RU" dirty="0" err="1" smtClean="0">
                <a:latin typeface="Times New Roman" panose="02020603050405020304" pitchFamily="18" charset="0"/>
                <a:cs typeface="Times New Roman" panose="02020603050405020304" pitchFamily="18" charset="0"/>
              </a:rPr>
              <a:t>субъектности</a:t>
            </a:r>
            <a:r>
              <a:rPr lang="ru-RU" dirty="0" smtClean="0">
                <a:latin typeface="Times New Roman" panose="02020603050405020304" pitchFamily="18" charset="0"/>
                <a:cs typeface="Times New Roman" panose="02020603050405020304" pitchFamily="18" charset="0"/>
              </a:rPr>
              <a:t> личности.  Искусство саморегулирования, предполагающее гармонию  способностей доминирования и  подчинения в творческом субъекте  раскрываются  у Адлера в новом ракурсе. Без их взаимозависимости затрудняется понимание целостности субъекта как личности.</a:t>
            </a:r>
          </a:p>
          <a:p>
            <a:pPr algn="just"/>
            <a:r>
              <a:rPr lang="ru-RU" dirty="0" smtClean="0">
                <a:latin typeface="Times New Roman" panose="02020603050405020304" pitchFamily="18" charset="0"/>
                <a:cs typeface="Times New Roman" panose="02020603050405020304" pitchFamily="18" charset="0"/>
              </a:rPr>
              <a:t>Задание 1. (Для самостоятельной проработки)  Цели</a:t>
            </a:r>
          </a:p>
          <a:p>
            <a:pPr algn="just"/>
            <a:r>
              <a:rPr lang="ru-RU" dirty="0" smtClean="0">
                <a:latin typeface="Times New Roman" panose="02020603050405020304" pitchFamily="18" charset="0"/>
                <a:cs typeface="Times New Roman" panose="02020603050405020304" pitchFamily="18" charset="0"/>
              </a:rPr>
              <a:t>Уделите этому упражнению 15 минут. Возьмите 4 листка бумаги, ручку. На одном листе напишете: Каковы мои жизненные цели?  В течение двух минут ответьте на этот вопрос. Записывайте все, что придет в голову, независимо от того, насколько вам это кажется общим, или абстрактным, или тривиальным. Дайте себе еще две минуты, чтобы просмотреть, исправить или дополнить список, затем отложите лист в сторону. </a:t>
            </a:r>
          </a:p>
          <a:p>
            <a:pPr algn="just"/>
            <a:r>
              <a:rPr lang="ru-RU" dirty="0" smtClean="0">
                <a:latin typeface="Times New Roman" panose="02020603050405020304" pitchFamily="18" charset="0"/>
                <a:cs typeface="Times New Roman" panose="02020603050405020304" pitchFamily="18" charset="0"/>
              </a:rPr>
              <a:t>Возьмите второй лист и напишите сверху: Как бы я хотел провести ближайшие 3 года? – 2 минуты на ответ, затем еще 2 минуты на исправления. Это поможет вам уточнить ваши цели, наметить их более определенно. Отложите и этот лист. </a:t>
            </a:r>
          </a:p>
          <a:p>
            <a:pPr algn="just"/>
            <a:r>
              <a:rPr lang="ru-RU" dirty="0" smtClean="0">
                <a:latin typeface="Times New Roman" panose="02020603050405020304" pitchFamily="18" charset="0"/>
                <a:cs typeface="Times New Roman" panose="02020603050405020304" pitchFamily="18" charset="0"/>
              </a:rPr>
              <a:t>Чтобы увидеть свои цели под другим углом, напишите на 3 листе: если бы я знал, что осталось жить 6 месяцев с сегодняшнего дня, как бы я их провел? Цель этого вопроса, - выяснить, нет ли чего-нибудь, что важно для вас, но чего вы не делаете и о чем даже не задумываетесь. Пишите также в течение 2 минут и возьмите еще 2 минуты на просмотр. Затем отложите. </a:t>
            </a:r>
          </a:p>
          <a:p>
            <a:pPr algn="just"/>
            <a:r>
              <a:rPr lang="ru-RU" dirty="0" smtClean="0">
                <a:latin typeface="Times New Roman" panose="02020603050405020304" pitchFamily="18" charset="0"/>
                <a:cs typeface="Times New Roman" panose="02020603050405020304" pitchFamily="18" charset="0"/>
              </a:rPr>
              <a:t>На 4 листе запишите 3 цели, которые кажутся вам наиболее значительными их все раннее записанных. </a:t>
            </a:r>
          </a:p>
          <a:p>
            <a:pPr algn="just"/>
            <a:r>
              <a:rPr lang="ru-RU" dirty="0" smtClean="0">
                <a:latin typeface="Times New Roman" panose="02020603050405020304" pitchFamily="18" charset="0"/>
                <a:cs typeface="Times New Roman" panose="02020603050405020304" pitchFamily="18" charset="0"/>
              </a:rPr>
              <a:t>Сравните ваши листы. Если какие-нибудь темы, проходящие через различные названные вами цели? Есть ли одинаковые цели? </a:t>
            </a:r>
          </a:p>
          <a:p>
            <a:pPr algn="just"/>
            <a:r>
              <a:rPr lang="ru-RU" dirty="0" smtClean="0">
                <a:latin typeface="Times New Roman" panose="02020603050405020304" pitchFamily="18" charset="0"/>
                <a:cs typeface="Times New Roman" panose="02020603050405020304" pitchFamily="18" charset="0"/>
              </a:rPr>
              <a:t>Хотя этот метод анализа жизненных целей не раскрывает полностью бессознательные жизненные цели, о которых говорил Адлер, он может быть хорошим средством обнаружить отношения целей и деятельности. Полезно повторять это упражнение каждые полгода, чтобы проследить возможные изменения.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6748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4801314"/>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Задание 1. (Для самостоятельной проработки)  Цели</a:t>
            </a:r>
          </a:p>
          <a:p>
            <a:pPr algn="just"/>
            <a:r>
              <a:rPr lang="ru-RU" dirty="0" smtClean="0">
                <a:latin typeface="Times New Roman" panose="02020603050405020304" pitchFamily="18" charset="0"/>
                <a:cs typeface="Times New Roman" panose="02020603050405020304" pitchFamily="18" charset="0"/>
              </a:rPr>
              <a:t>Уделите этому упражнению 15 минут. Возьмите 4 листка бумаги, ручку. На одном листе напишете: Каковы мои жизненные цели?  В течение двух минут ответьте на этот вопрос. Записывайте все, что придет в голову, независимо от того, насколько вам это кажется общим, или абстрактным, или тривиальным. Дайте себе еще две минуты, чтобы просмотреть, исправить или дополнить список, затем отложите лист в сторону. </a:t>
            </a:r>
          </a:p>
          <a:p>
            <a:pPr algn="just"/>
            <a:r>
              <a:rPr lang="ru-RU" dirty="0" smtClean="0">
                <a:latin typeface="Times New Roman" panose="02020603050405020304" pitchFamily="18" charset="0"/>
                <a:cs typeface="Times New Roman" panose="02020603050405020304" pitchFamily="18" charset="0"/>
              </a:rPr>
              <a:t>Возьмите второй лист и напишите сверху: Как бы я хотел провести ближайшие 3 года? – 2 минуты на ответ, затем еще 2 минуты на исправления. Это поможет вам уточнить ваши цели, наметить их более определенно. Отложите и этот лист. </a:t>
            </a:r>
          </a:p>
          <a:p>
            <a:pPr algn="just"/>
            <a:r>
              <a:rPr lang="ru-RU" dirty="0" smtClean="0">
                <a:latin typeface="Times New Roman" panose="02020603050405020304" pitchFamily="18" charset="0"/>
                <a:cs typeface="Times New Roman" panose="02020603050405020304" pitchFamily="18" charset="0"/>
              </a:rPr>
              <a:t>Чтобы увидеть свои цели под другим углом, напишите на 3 листе: если бы я знал, что осталось жить 6 месяцев с сегодняшнего дня, как бы я их провел? Цель этого вопроса, - выяснить, нет ли чего-нибудь, что важно для вас, но чего вы не делаете и о чем даже не задумываетесь. Пишите также в течение 2 минут и возьмите еще 2 минуты на просмотр. Затем отложите. </a:t>
            </a:r>
          </a:p>
          <a:p>
            <a:pPr algn="just"/>
            <a:r>
              <a:rPr lang="ru-RU" dirty="0" smtClean="0">
                <a:latin typeface="Times New Roman" panose="02020603050405020304" pitchFamily="18" charset="0"/>
                <a:cs typeface="Times New Roman" panose="02020603050405020304" pitchFamily="18" charset="0"/>
              </a:rPr>
              <a:t>На 4 листе запишите 3 цели, которые кажутся вам наиболее значительными их все раннее записанных. </a:t>
            </a:r>
          </a:p>
          <a:p>
            <a:pPr algn="just"/>
            <a:r>
              <a:rPr lang="ru-RU" dirty="0" smtClean="0">
                <a:latin typeface="Times New Roman" panose="02020603050405020304" pitchFamily="18" charset="0"/>
                <a:cs typeface="Times New Roman" panose="02020603050405020304" pitchFamily="18" charset="0"/>
              </a:rPr>
              <a:t>Сравните ваши листы. Если какие-нибудь темы, проходящие через различные названные вами цели? Есть ли одинаковые цели? </a:t>
            </a:r>
          </a:p>
          <a:p>
            <a:pPr algn="just"/>
            <a:r>
              <a:rPr lang="ru-RU" dirty="0" smtClean="0">
                <a:latin typeface="Times New Roman" panose="02020603050405020304" pitchFamily="18" charset="0"/>
                <a:cs typeface="Times New Roman" panose="02020603050405020304" pitchFamily="18" charset="0"/>
              </a:rPr>
              <a:t>Хотя этот метод анализа жизненных целей не раскрывает полностью бессознательные жизненные цели, о которых говорил Адлер, он может быть хорошим средством обнаружить отношения целей и деятельности. Полезно повторять это упражнение каждые полгода, чтобы проследить возможные изменения.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4511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175432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Задание 2.  (Для самостоятельной проработки).  Кооперация.</a:t>
            </a:r>
          </a:p>
          <a:p>
            <a:pPr algn="just"/>
            <a:r>
              <a:rPr lang="ru-RU" dirty="0" smtClean="0">
                <a:latin typeface="Times New Roman" panose="02020603050405020304" pitchFamily="18" charset="0"/>
                <a:cs typeface="Times New Roman" panose="02020603050405020304" pitchFamily="18" charset="0"/>
              </a:rPr>
              <a:t>Чтобы яснее было понять, что Адлер имеет понять в виду под  сотрудничеством и общественным чувством, посвятите в течение недели так много времени, как вы можете, заниматься  оказанием помощи другим. Решите для этого упражнения, что Вы не откажите ни одной разумной просьбе, с которой вам обратятся, даже если это потребует затраты некоторого количества вашего времени и даже денег. Не ждите когда кто-то вам обратиться, будьте активными в поисках возможности помочь.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451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55641"/>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Любая человеческая общность регулирует свои взаимоотношения через систему смыслов. Смысл – это значение вещи,  явления, сформированные в человеческой общности. Критерием истинности смыслов, согласно Адлеру является их всеобщность.      </a:t>
            </a:r>
          </a:p>
          <a:p>
            <a:pPr algn="just"/>
            <a:r>
              <a:rPr lang="ru-RU" sz="2000" dirty="0" smtClean="0">
                <a:latin typeface="Times New Roman" panose="02020603050405020304" pitchFamily="18" charset="0"/>
                <a:cs typeface="Times New Roman" panose="02020603050405020304" pitchFamily="18" charset="0"/>
              </a:rPr>
              <a:t>Согласно Адлера, люди живут в мире смыслов, все явления и вещи воспринимаются через  их значения для людей и для самого человека, который придаёт им специфический смысл. Смысл возможен лишь во взаимоотношениях и отражается в наших целях и действиях.  </a:t>
            </a:r>
          </a:p>
          <a:p>
            <a:pPr algn="just"/>
            <a:r>
              <a:rPr lang="ru-RU" sz="2000" dirty="0" smtClean="0">
                <a:latin typeface="Times New Roman" panose="02020603050405020304" pitchFamily="18" charset="0"/>
                <a:cs typeface="Times New Roman" panose="02020603050405020304" pitchFamily="18" charset="0"/>
              </a:rPr>
              <a:t>Смысл – это результат построения взаимоотношения людей друг с другом, в  процессе которого складывается совокупность его целей, реализуемых    стилем  жизни,  определяющих   смысл жизни человека. </a:t>
            </a:r>
          </a:p>
          <a:p>
            <a:pPr algn="just"/>
            <a:r>
              <a:rPr lang="ru-RU" sz="2000" dirty="0" smtClean="0">
                <a:latin typeface="Times New Roman" panose="02020603050405020304" pitchFamily="18" charset="0"/>
                <a:cs typeface="Times New Roman" panose="02020603050405020304" pitchFamily="18" charset="0"/>
              </a:rPr>
              <a:t> Однако, общий смысл жизни </a:t>
            </a:r>
            <a:r>
              <a:rPr lang="ru-RU" sz="2000" dirty="0" err="1" smtClean="0">
                <a:latin typeface="Times New Roman" panose="02020603050405020304" pitchFamily="18" charset="0"/>
                <a:cs typeface="Times New Roman" panose="02020603050405020304" pitchFamily="18" charset="0"/>
              </a:rPr>
              <a:t>неосознаваем</a:t>
            </a:r>
            <a:r>
              <a:rPr lang="ru-RU" sz="2000" dirty="0" smtClean="0">
                <a:latin typeface="Times New Roman" panose="02020603050405020304" pitchFamily="18" charset="0"/>
                <a:cs typeface="Times New Roman" panose="02020603050405020304" pitchFamily="18" charset="0"/>
              </a:rPr>
              <a:t> для человека, поскольку он формируется в процессе взаимоотношений ребёнка со своим окружением, характеризующихся особыми условиями построения отношений с другими в раннем детстве[1-3]. Особые условия связанны с уникальностью  осознания и понимания позиций и поступков  других людей и себя, определяемых взаимоотношениями с родителями и братьями и сестрами  в раннем детстве, которое фиксируется в схеме апперцепции. Схема апперцепции, сложившаяся в раннем детстве проявляет себя во всех возрастах и трудно подвергается изменениям. Это отражается не только на специфике восприятия и понимания   взаимоотношений с миром,  но и служат  основой для  формирования фиктивных целей,  обеспечивающих  фиктивный финал, отражающий  неосознаваемый смысл жизни.</a:t>
            </a:r>
          </a:p>
          <a:p>
            <a:pPr algn="just"/>
            <a:r>
              <a:rPr lang="ru-RU" sz="2000" dirty="0" smtClean="0">
                <a:latin typeface="Times New Roman" panose="02020603050405020304" pitchFamily="18" charset="0"/>
                <a:cs typeface="Times New Roman" panose="02020603050405020304" pitchFamily="18" charset="0"/>
              </a:rPr>
              <a:t> Кроме того, не все цели ребёнка соответствуют целям окружения, в связи с этим, они вытесняются в подсознание.  Вытеснение происходит в случае недостижимости цели либо если ей грозит исчезновение в результате осознания  противоречий с чувством общности. В этом случае вытесненные цели   формируют жизненный план в подсознании.   </a:t>
            </a:r>
          </a:p>
        </p:txBody>
      </p:sp>
    </p:spTree>
    <p:extLst>
      <p:ext uri="{BB962C8B-B14F-4D97-AF65-F5344CB8AC3E}">
        <p14:creationId xmlns:p14="http://schemas.microsoft.com/office/powerpoint/2010/main" val="1110494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связи с этим, смысл жизни  - это та тайна,  к которой осознанно и неосознанно стремится человек. Если бы смысл жизни был осознаваем, то это обеспечило непрерывный процесс развития человечества. « Если бы мы поняли смысл жизни, то целенаправленный взлёт человеческого рода  нельзя было  бы остановить. У нас была бы общая цель, и все направили бы свои силы на служение задаче осуществить этот смысл. …Смысл жизни был бы компасом для  нашего стремления.    Пока же мы не обладаем таким смыслом. [ 4, с.79/ .</a:t>
            </a:r>
          </a:p>
          <a:p>
            <a:pPr algn="just"/>
            <a:r>
              <a:rPr lang="ru-RU" dirty="0" smtClean="0">
                <a:latin typeface="Times New Roman" panose="02020603050405020304" pitchFamily="18" charset="0"/>
                <a:cs typeface="Times New Roman" panose="02020603050405020304" pitchFamily="18" charset="0"/>
              </a:rPr>
              <a:t>Кроме того, Адлер отмечает, что человек недостаточно осознаёт и свои повседневные цели, определяющие многообразие смыслов повседневности,  кажущихся  нам слишком разнообразными и разрозненными.  </a:t>
            </a:r>
          </a:p>
          <a:p>
            <a:pPr algn="just"/>
            <a:r>
              <a:rPr lang="ru-RU" dirty="0" smtClean="0">
                <a:latin typeface="Times New Roman" panose="02020603050405020304" pitchFamily="18" charset="0"/>
                <a:cs typeface="Times New Roman" panose="02020603050405020304" pitchFamily="18" charset="0"/>
              </a:rPr>
              <a:t>В связи с этим Адлер указывает на то, что всё многообразие смыслов можно упорядочить и понять, если проводить целостный анализ целей, то есть исходить из целостности.    </a:t>
            </a:r>
          </a:p>
          <a:p>
            <a:pPr algn="just"/>
            <a:r>
              <a:rPr lang="ru-RU" dirty="0" smtClean="0">
                <a:latin typeface="Times New Roman" panose="02020603050405020304" pitchFamily="18" charset="0"/>
                <a:cs typeface="Times New Roman" panose="02020603050405020304" pitchFamily="18" charset="0"/>
              </a:rPr>
              <a:t>Смысл любого явления можно определить только исходя из целостности. Целостность обеспечивается, говоря термином Адлера, «самодовлеющей целенаправленностью» субъекта, его творческим Я.   Субъект как творческое Я  - это самоопределяющаяся   личность, творящая смысл свой жизни,  регулируя соотношение системы  своих целей.  Многочисленные цели повседневности, проявляясь в поступках и действиях субъекта, способствуют реализации общей жизненной цели, отражающего единый смысл жизни субъекта. В этом плане и сознательные и бессознательные цели не столько противоречат друг другу, сколько являются отправными стимулами в достижении общей цели.  </a:t>
            </a:r>
          </a:p>
          <a:p>
            <a:pPr algn="just"/>
            <a:r>
              <a:rPr lang="ru-RU" dirty="0" smtClean="0">
                <a:latin typeface="Times New Roman" panose="02020603050405020304" pitchFamily="18" charset="0"/>
                <a:cs typeface="Times New Roman" panose="02020603050405020304" pitchFamily="18" charset="0"/>
              </a:rPr>
              <a:t>То есть в учении Адлера сознательное не противостоит бессознательному.  Поэтому,  все его  многочисленные проявления поведения, их смыслы  могут быть поняты и упорядочены через раскрытие совокупности  его целей, позволяющие понять общую идею жизни субъекта. И обратно, через   понимание общности целей, отражающих смысл жизни человека, основную идею его душевной жизни можно раскрыть  смыслы частных целей.</a:t>
            </a:r>
          </a:p>
          <a:p>
            <a:pPr algn="just"/>
            <a:r>
              <a:rPr lang="ru-RU" dirty="0" smtClean="0">
                <a:latin typeface="Times New Roman" panose="02020603050405020304" pitchFamily="18" charset="0"/>
                <a:cs typeface="Times New Roman" panose="02020603050405020304" pitchFamily="18" charset="0"/>
              </a:rPr>
              <a:t>Поэтому, тезис «понимание части проистекает только из понимания целого»[5,с.24], становится одной из закономерностей в учении о смысле по Адлеру. Исходя из этого, основной направленностью  индивидуальной психологии является создание  целостности из отдельных, но  взаимосвязанных жизненных проявлений личности.  «При этом отдельные черты сравниваются друг с другом, выводится их направленность и они собираются в единый обобщённый портрет, отражающий  индивидуальность./ с. 20/.</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1259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Исходя из понимания субъекта как творческого Я, характеризуемого «самодовлеющей целенаправленностью», главным в раскрытии его смыслов является анализ его целей,  позволяющих прояснить взаимосвязь актов  его поведения и поступков  и  возможность  их корректировки. В любом будущем движении человека уже светится его цель. В связи с этим, для Адлера существенное значение в определении  цели придаётся движениям и позам. Даже поза во время сна имеет значение по Адлеру.  Человек ничего не делает бесцельно, </a:t>
            </a:r>
            <a:r>
              <a:rPr lang="ru-RU" dirty="0" err="1" smtClean="0">
                <a:latin typeface="Times New Roman" panose="02020603050405020304" pitchFamily="18" charset="0"/>
                <a:cs typeface="Times New Roman" panose="02020603050405020304" pitchFamily="18" charset="0"/>
              </a:rPr>
              <a:t>т.е</a:t>
            </a:r>
            <a:r>
              <a:rPr lang="ru-RU" dirty="0" smtClean="0">
                <a:latin typeface="Times New Roman" panose="02020603050405020304" pitchFamily="18" charset="0"/>
                <a:cs typeface="Times New Roman" panose="02020603050405020304" pitchFamily="18" charset="0"/>
              </a:rPr>
              <a:t> бессмысленно. Любое его движение предполагает цель и соответственно,  имеет свой смысл.</a:t>
            </a:r>
          </a:p>
          <a:p>
            <a:pPr algn="just"/>
            <a:r>
              <a:rPr lang="ru-RU" dirty="0" smtClean="0">
                <a:latin typeface="Times New Roman" panose="02020603050405020304" pitchFamily="18" charset="0"/>
                <a:cs typeface="Times New Roman" panose="02020603050405020304" pitchFamily="18" charset="0"/>
              </a:rPr>
              <a:t>Кроме того, Адлер считает, что  знание причин не всегда позволит создать обобщённую картину, поскольку это рефлексы и время реакции, обеспечивающее отражение  состояний.</a:t>
            </a:r>
          </a:p>
          <a:p>
            <a:pPr algn="just"/>
            <a:r>
              <a:rPr lang="ru-RU" dirty="0" smtClean="0">
                <a:latin typeface="Times New Roman" panose="02020603050405020304" pitchFamily="18" charset="0"/>
                <a:cs typeface="Times New Roman" panose="02020603050405020304" pitchFamily="18" charset="0"/>
              </a:rPr>
              <a:t>Знание же  целей позволяет сконструировать обобщённую композицию динамики его душевной жизни. Поэтому,  любые проявление душевной жизни неразрывно связаны со знанием  целей. «Мы не способны думать, чувствовать, желать, действовать не имя перед собой цели. Ведь никакой причинности не достаточно живому организму, чтобы преодолеть хаос будущего и устранить бесплановость, жертвой которого мы стали бы. Всякое деяние осталось бы на стадии беспорядочного ощупывания, экономия душевной жизни оказалось бы недостижимой. … Только неживое подчиняется каузальности. Но жизнь – это долженствование»[ 5,с 22].   </a:t>
            </a:r>
          </a:p>
          <a:p>
            <a:pPr algn="just"/>
            <a:r>
              <a:rPr lang="ru-RU" dirty="0" smtClean="0">
                <a:latin typeface="Times New Roman" panose="02020603050405020304" pitchFamily="18" charset="0"/>
                <a:cs typeface="Times New Roman" panose="02020603050405020304" pitchFamily="18" charset="0"/>
              </a:rPr>
              <a:t>Отдельные цели,  в итоге способствуют формированию конечных фиктивных целей, к которым стремится  человек. Они могут быть осознанными и неосознанными, однако их смысл неизвестен самому субъекту. В связи с этим, раскрытие смысла любого явления душевной жизни  человека, с точки зрения Адлера необходимо искать в движениях целей </a:t>
            </a:r>
          </a:p>
          <a:p>
            <a:pPr algn="just"/>
            <a:r>
              <a:rPr lang="ru-RU" dirty="0" smtClean="0">
                <a:latin typeface="Times New Roman" panose="02020603050405020304" pitchFamily="18" charset="0"/>
                <a:cs typeface="Times New Roman" panose="02020603050405020304" pitchFamily="18" charset="0"/>
              </a:rPr>
              <a:t>Анализ совокупности целей, исходя из целостности проявлений  личности, обеспечивают формирование общего направления жизни человека, его жизненный план и его конечную цель, отражающих смысл жизни человека. Смысл жизни человека проявляется во всех его поведенческих проявлениях и способах мышления. </a:t>
            </a:r>
          </a:p>
          <a:p>
            <a:pPr algn="just"/>
            <a:r>
              <a:rPr lang="ru-RU" dirty="0" smtClean="0">
                <a:latin typeface="Times New Roman" panose="02020603050405020304" pitchFamily="18" charset="0"/>
                <a:cs typeface="Times New Roman" panose="02020603050405020304" pitchFamily="18" charset="0"/>
              </a:rPr>
              <a:t>Что же лежит в основе формирования смысла жизни человека?</a:t>
            </a:r>
          </a:p>
          <a:p>
            <a:pPr algn="just"/>
            <a:r>
              <a:rPr lang="ru-RU" dirty="0" smtClean="0">
                <a:latin typeface="Times New Roman" panose="02020603050405020304" pitchFamily="18" charset="0"/>
                <a:cs typeface="Times New Roman" panose="02020603050405020304" pitchFamily="18" charset="0"/>
              </a:rPr>
              <a:t>В основе формирования смысла жизни лежит общая для всех людей цель – достижение превосходства над другими. То есть любое стремление к  цели, определяющей смысл любого  действия, поступка и поведения субъекта неразрывно связан с другими людьми.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9748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Таким образом, стремление к превосходству неразрывно связано с построением взаимоотношений с другими людьми, без которых оно теряет смысл. Стремление к превосходству характерно для всех людей и в патологии и в норме. «Будь то художник, желающий быть первым в своём деле, или домашний тиран, молится ли он своему богу или унижает других, считает ли он своё страдание самым большим, перед которым все должны преклоняться, стремится ли он к недостижимым идеалам  или разрушает прежних богов, старые рамки и нормы, на каждом участке его пути им руководит страстное стремление к превосходству, мысль о своём </a:t>
            </a:r>
            <a:r>
              <a:rPr lang="ru-RU" dirty="0" err="1" smtClean="0">
                <a:latin typeface="Times New Roman" panose="02020603050405020304" pitchFamily="18" charset="0"/>
                <a:cs typeface="Times New Roman" panose="02020603050405020304" pitchFamily="18" charset="0"/>
              </a:rPr>
              <a:t>богоподобии</a:t>
            </a:r>
            <a:r>
              <a:rPr lang="ru-RU" dirty="0" smtClean="0">
                <a:latin typeface="Times New Roman" panose="02020603050405020304" pitchFamily="18" charset="0"/>
                <a:cs typeface="Times New Roman" panose="02020603050405020304" pitchFamily="18" charset="0"/>
              </a:rPr>
              <a:t>, вера в свою волшебную силу»[ 5,  с 28]. </a:t>
            </a:r>
          </a:p>
          <a:p>
            <a:pPr algn="just"/>
            <a:r>
              <a:rPr lang="ru-RU" dirty="0" smtClean="0">
                <a:latin typeface="Times New Roman" panose="02020603050405020304" pitchFamily="18" charset="0"/>
                <a:cs typeface="Times New Roman" panose="02020603050405020304" pitchFamily="18" charset="0"/>
              </a:rPr>
              <a:t>Стремление к превосходству, характерное практически для каждого человека и сложившееся в раннем детстве,  у каждого находит свое уникальное выражение и представление. Поскольку у каждого человека своя ситуация взаимоотношения с миром и специфический для него способ восприятия и интерпретации.</a:t>
            </a:r>
          </a:p>
          <a:p>
            <a:pPr algn="just"/>
            <a:r>
              <a:rPr lang="ru-RU" dirty="0" smtClean="0">
                <a:latin typeface="Times New Roman" panose="02020603050405020304" pitchFamily="18" charset="0"/>
                <a:cs typeface="Times New Roman" panose="02020603050405020304" pitchFamily="18" charset="0"/>
              </a:rPr>
              <a:t>Существенное значение в связи с этим имеет смысл мыслительной деятельности.    Смысл  мыслительной деятельности определяется как средство овладения жизнью,  с помощью различного рода уловок и  фикции,  отражающих  различие схем апперцепций, обеспечивающих формирование различных фиктивных целей превосходства, определяющих динамику всей душевной жизни человека.     Фикции рассматриваются им  теоретически не всегда полезные, но практически необходимые идеи. </a:t>
            </a:r>
          </a:p>
          <a:p>
            <a:pPr algn="just"/>
            <a:r>
              <a:rPr lang="ru-RU" dirty="0" smtClean="0">
                <a:latin typeface="Times New Roman" panose="02020603050405020304" pitchFamily="18" charset="0"/>
                <a:cs typeface="Times New Roman" panose="02020603050405020304" pitchFamily="18" charset="0"/>
              </a:rPr>
              <a:t>Поэтому цели превосходства сугубо личностные. Субъект является автором собственных целей превосходства. В связи с этим, Адлер отмечает, что « Цель превосходства у каждого индивидуума является личной и уникальной. Она зависит от того смысла, который человек придаёт жизни»   [6,c 300].</a:t>
            </a:r>
          </a:p>
          <a:p>
            <a:pPr algn="just"/>
            <a:r>
              <a:rPr lang="ru-RU" dirty="0" smtClean="0">
                <a:latin typeface="Times New Roman" panose="02020603050405020304" pitchFamily="18" charset="0"/>
                <a:cs typeface="Times New Roman" panose="02020603050405020304" pitchFamily="18" charset="0"/>
              </a:rPr>
              <a:t>Фиктивные цели превосходства формируются неосознанно, но при этом пронизывают все наши поступки. Поэтому фиктивные цели,  и жизненный план  проявляются лишь частично, при особых условиях: когда  невозможно реализовать действия, связанные с достижением основной  цели, при наличии препятствий со стороны  окружающей действительности и в случаях повышенного чувства личности. Их функции для достижения конечной цели весьма разнообразны: они могут как способствовать, так и препятствовать его достижению.  </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5818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Позитивная сторона фиктивной цели превосходства – это стимулирование ею,  нашей воли, твёрдости в достижениях, самосовершенствования. Однако, для неё характерны и негативы, обеспечивающие отчуждение от других, агрессию во взаимоотношениях. В связи с этим, Адлер отмечает, что гипертрофия теневой  стороны способствует враждебности, воинственности, лишает непосредственности  ощущений и отдаляет от реальности, подталкивая на различные виды духовного и физического насилия. Гипертрофия теневой стороны соответствуют   борьбы  и  проявляются в значительно большей степени, чем это требуется для  самосохранения и требованиям  чувства общности. </a:t>
            </a:r>
          </a:p>
          <a:p>
            <a:pPr algn="just"/>
            <a:r>
              <a:rPr lang="ru-RU" dirty="0" smtClean="0">
                <a:latin typeface="Times New Roman" panose="02020603050405020304" pitchFamily="18" charset="0"/>
                <a:cs typeface="Times New Roman" panose="02020603050405020304" pitchFamily="18" charset="0"/>
              </a:rPr>
              <a:t>Что обеспечивает стремление к превосходству? Что его стимулирует? Определяющее значение в формировании стремления к превосходству, в его большей или малой выраженности, принадлежит комплексу неполноценности. Комплекс неполноценности имеет по Адлеру различные истоки. Одной из причин может являться неполноценность  функционирования органов, обеспечивающих стремление человека к компенсации этой неполноценности путём тренировок и достижения высоких результатов в жизни. В связи с этим, Адлер пишет, что «Почти у всех выдающихся людей мы находим дефект какого-либо органа: складывается впечатление, что они очень страдали в начале жизни, но боролись и преодолели свои трудности» [7,p.248]     </a:t>
            </a:r>
          </a:p>
          <a:p>
            <a:pPr algn="just"/>
            <a:r>
              <a:rPr lang="ru-RU" dirty="0" smtClean="0">
                <a:latin typeface="Times New Roman" panose="02020603050405020304" pitchFamily="18" charset="0"/>
                <a:cs typeface="Times New Roman" panose="02020603050405020304" pitchFamily="18" charset="0"/>
              </a:rPr>
              <a:t>Значимую роль в формировании чувства неполноценности имеют взаимоотношения в семье, в частности с родителями, с братьями и сёстрами. В этих взаимоотношениях существенное значение имеет порядок рождения.    </a:t>
            </a:r>
          </a:p>
          <a:p>
            <a:pPr algn="just"/>
            <a:r>
              <a:rPr lang="ru-RU" dirty="0" smtClean="0">
                <a:latin typeface="Times New Roman" panose="02020603050405020304" pitchFamily="18" charset="0"/>
                <a:cs typeface="Times New Roman" panose="02020603050405020304" pitchFamily="18" charset="0"/>
              </a:rPr>
              <a:t> Согласно Адлера,  старший ребёнок – первенец получает максимальную любовь родителей и восседает на троне любви до рождения второго ребёнка. Появление  второго ребёнка для старшего   связано с необходимостью делить внимание и любовь родителей, что является трудно выполнимой для него задачей, поскольку,  «восседавшему на троне»,  сложно снисходить с него.  В связи с этим, старший ребёнок предпринимает различные варианты для достижения верховенства в семье, однако, чаще всего,  это ему не удаётся. Мало того, переключение наибольшего внимания родителей на второго ребёнка, отдаляет его от родителей. От того, как в данном случае осознаёт, отражает, интерпретирует сложившуюся ситуацию старший ребёнок,  зависит мера осознания им чувства своей неполноценности и  намечается бессознательная цель победы, стимулирующая накал его потребности в превосходстве.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9136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63231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Согласно Адлеру у старшего ребёнка  вероятней всего формирование стремления к лидерству, к власти  и некоторой эмоциональной отстранённости от родителей. Старший ребёнок по Адлеру вырастает самостоятельным, но чаще человеком, придерживающихся  общепринятых и общечеловеческих систем ценностей. </a:t>
            </a:r>
          </a:p>
          <a:p>
            <a:pPr algn="just"/>
            <a:r>
              <a:rPr lang="ru-RU" dirty="0" smtClean="0">
                <a:latin typeface="Times New Roman" panose="02020603050405020304" pitchFamily="18" charset="0"/>
                <a:cs typeface="Times New Roman" panose="02020603050405020304" pitchFamily="18" charset="0"/>
              </a:rPr>
              <a:t>Анализ личности Достоевского, проведённый Адлером, раскрывает особенности постановки смыслов, определяемых соотношением его потребностей в превосходстве и  общности. Достоевский - один из ярких вариантов психологии старшего ребёнка,  испытавшего всю остроту комплекса неполноценности, связанного с  достаточно сложными отношениями с отцом и появлением второго ребёнка в детском возрасте,  пронёсшего через всю свою жизнь проблемы власти и подчинения, отражённые в его творчестве[ 8].</a:t>
            </a:r>
          </a:p>
          <a:p>
            <a:pPr algn="just"/>
            <a:r>
              <a:rPr lang="ru-RU" dirty="0" smtClean="0">
                <a:latin typeface="Times New Roman" panose="02020603050405020304" pitchFamily="18" charset="0"/>
                <a:cs typeface="Times New Roman" panose="02020603050405020304" pitchFamily="18" charset="0"/>
              </a:rPr>
              <a:t>Средний ребёнок ориентируется на старшего и задаёт себе более динамичный темп роста, чтобы превзойти своего брата и сестру. В связи с этим у него формируется стремление сделать лучше другого, стимулируемое соперничеством  и направленностью на достижения, чтобы завоевать внимание родителей.  Средние,  чаще всего,  ставят в жизни высокие цели и стремятся их достичь. </a:t>
            </a:r>
          </a:p>
          <a:p>
            <a:pPr algn="just"/>
            <a:r>
              <a:rPr lang="ru-RU" dirty="0" smtClean="0">
                <a:latin typeface="Times New Roman" panose="02020603050405020304" pitchFamily="18" charset="0"/>
                <a:cs typeface="Times New Roman" panose="02020603050405020304" pitchFamily="18" charset="0"/>
              </a:rPr>
              <a:t>Младший ребёнок, чаще, баловень семьи и может быть окружён заботой старших детей и родителей. В этом случае,  он растёт несамостоятельным. Соотнося себя со старшими детьми и с родителями,   он осознаёт свою неполноценность, так как он не может сделать того, что умеют старшие. В связи с этим, у него может сложиться комплекс неполноценности и стремление к слиянию с ними. В его  могут быть представлены  больше цели защитного характера.  </a:t>
            </a:r>
          </a:p>
          <a:p>
            <a:pPr algn="just"/>
            <a:r>
              <a:rPr lang="ru-RU" dirty="0" smtClean="0">
                <a:latin typeface="Times New Roman" panose="02020603050405020304" pitchFamily="18" charset="0"/>
                <a:cs typeface="Times New Roman" panose="02020603050405020304" pitchFamily="18" charset="0"/>
              </a:rPr>
              <a:t>При отсутствии чувства независимости от старших,   ощущение  неполноценности носит обострённый характер.  В данном случае младший,  по Адлеру, имеет удвоенный вариант комплекса неполноценности, что стимулирует в дальнейшем усиления потребности в превосходстве. Поэтому младший ребёнок,   чаще всего, достигает наилучших результатов в той сфере, которую они выбирают для компенсации.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8468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Одной из значимых позиций, поставленной Адлером  является проблема, связанная с единственным ребёнком, который более длительное время находится под </a:t>
            </a:r>
            <a:r>
              <a:rPr lang="ru-RU" dirty="0" err="1" smtClean="0">
                <a:latin typeface="Times New Roman" panose="02020603050405020304" pitchFamily="18" charset="0"/>
                <a:cs typeface="Times New Roman" panose="02020603050405020304" pitchFamily="18" charset="0"/>
              </a:rPr>
              <a:t>опёкой</a:t>
            </a:r>
            <a:r>
              <a:rPr lang="ru-RU" dirty="0" smtClean="0">
                <a:latin typeface="Times New Roman" panose="02020603050405020304" pitchFamily="18" charset="0"/>
                <a:cs typeface="Times New Roman" panose="02020603050405020304" pitchFamily="18" charset="0"/>
              </a:rPr>
              <a:t> и контролем родителей и воспринимает мир  нереалистично. Единственному ребёнку кажется, что мир,  такой же заботливый,  как и родители. В связи с этим, ожидания единственного ребёнка, чаще,  терпят поражение.  Кроме того, отсутствие братьев и сестёр, с которыми он,  мог соотносить себя,  способствуют слабости его способностей в соперничестве и  реальном восприятии других, что приводит к разочарованию в друзьях и сложностям во взаимодействии со сверстниками.   Его стремления к чувству превосходства, чаще,  бывают занижены. </a:t>
            </a:r>
          </a:p>
          <a:p>
            <a:pPr algn="just"/>
            <a:r>
              <a:rPr lang="ru-RU" dirty="0" smtClean="0">
                <a:latin typeface="Times New Roman" panose="02020603050405020304" pitchFamily="18" charset="0"/>
                <a:cs typeface="Times New Roman" panose="02020603050405020304" pitchFamily="18" charset="0"/>
              </a:rPr>
              <a:t>Ощущение комплекса неполноценности, связанная с особенностями взаимоотношения в структуре семьи определяется,  как уже было сказано выше, схемой апперцепции ребёнка, отражающая его чувства,  представления о себе и окружающем его мире.  Все процессы апперцепции и мыслительной деятельности, обеспечивающие видение будущих целей функционируют на бессознательном уровне, поэтому  человеку неизвестен тот смысл, который он придаёт своему положению в детском возраст.</a:t>
            </a:r>
          </a:p>
          <a:p>
            <a:pPr algn="just"/>
            <a:r>
              <a:rPr lang="ru-RU" dirty="0" smtClean="0">
                <a:latin typeface="Times New Roman" panose="02020603050405020304" pitchFamily="18" charset="0"/>
                <a:cs typeface="Times New Roman" panose="02020603050405020304" pitchFamily="18" charset="0"/>
              </a:rPr>
              <a:t>Комплекс неполноценности, сложившийся в  детском возрасте  (из–за физической незрелости, патологии органов, неуверенности в себе и несамостоятельности во взаимоотношениях с более сильными в семье, чувство ущербности, связанного с болезненным переживанием подчинённого положения) сопровождают человека на протяжении всей его жизни, стимулируя стремление к компенсации и достижению превосходства над другими.  Переживания комплекса неполноценности,  стимулируя постоянную тревогу у ребёнка, способствуют  жажде деятельности, поиска путей к самосовершенствованию и достижению превосходства. Будущее для ребёнка – это то, что обеспечит компенсацию чувства его неполноценности. В связи с этим, Адлер пишет, что сформированные в детском возрасте фиктивные цели превосходства – это мир,  «где его нищета превращается в богатство, подчинение в господство, страдание в радость и удовольствие, незнание во всезнание, неумение в мастерство»  проявляющийся  практически во всех возрастах.  «Эта цель устанавливается тем выше и удерживается тем принципиальнее, чем сильнее и длительнее  ребёнок испытывает неуверенность в себе и чем больше он страдает от физической или умеренной умственной слабости, чем сильнее он ощущает, что его оттесняют в жизни на задний план» [9,с. 37].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787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Помимо стимулирующего варианта комплекса неполноценности,  имеются и способы умелого  использования своей неполноценности в стремлении достичь превосходства и власти, подчинив себе другого. Адлер рассматривает множество вариантов такого поведения. Согласно его позиций,  можно использовать любую неполноценность, придав ей совершенно  иной смысл.    </a:t>
            </a:r>
          </a:p>
          <a:p>
            <a:pPr algn="just"/>
            <a:r>
              <a:rPr lang="ru-RU" dirty="0" smtClean="0">
                <a:latin typeface="Times New Roman" panose="02020603050405020304" pitchFamily="18" charset="0"/>
                <a:cs typeface="Times New Roman" panose="02020603050405020304" pitchFamily="18" charset="0"/>
              </a:rPr>
              <a:t> Так, например, слабая память может быть обеспечена не только особенностями установления временных нервных связей, определяющих процессы памяти,  а  осознанными и неосознанными стремлениями человека к уходу от  принятия решения, нежеланием подчиняться и т.д. То есть смысл слабой памяти,  в данном случае,  преследует свою  цель, определяемую человеком, сознательно или бессознательно. Или, например,  смысл  страха, который может  быть направлен на удержание человека рядом, стремлением к господству и управлению другим, что чаще проявляется у женщин, стремящихся удержать мужей или обратно. Такие способы использования неполноценности  в формировании целей превосходства характерны для болезненных девочек, по Адлеру, которые используют свою слабость как возможность подчинить себе другого.   Всё зависит от того, какую «аранжировку» неполноценностям придаёт человек. Человек,  по Адлеру может использовать не только неполноценность, но и любые явления  для привлечения внимания других и в случаях не достижения целей.  Так, например, можно использовать даже бессонницу, обеспечиваемую самим субъектом,   как способ защиты от ответственности [10].   </a:t>
            </a:r>
          </a:p>
          <a:p>
            <a:pPr algn="just"/>
            <a:r>
              <a:rPr lang="ru-RU" dirty="0" smtClean="0">
                <a:latin typeface="Times New Roman" panose="02020603050405020304" pitchFamily="18" charset="0"/>
                <a:cs typeface="Times New Roman" panose="02020603050405020304" pitchFamily="18" charset="0"/>
              </a:rPr>
              <a:t> Таким образом,  комплекс неполноценности  как результат взаимоотношений в раннем детстве является основой формирования неосознанных и недостаточно осознанных целей, способствующих достижению  превосходства.  Однако, двигаясь по направлению к достижению целей превосходства, человек должен считаться с требованиями и ценностями других, отражающих чувство общности.  Чувство общности(социальный интерес) – это врождённое  стремление  человека вступать во взаимоотношения с другими, способность сотрудничать с ними. Поэтому эти два фактора: потребность в стремлении к превосходству и социальный интерес,  в частности их соотношения  становятся определяющими  в достижении неосознаваемых целей победы, отражающих  смысл жизни.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93972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36</TotalTime>
  <Words>4966</Words>
  <Application>Microsoft Office PowerPoint</Application>
  <PresentationFormat>Широкоэкранный</PresentationFormat>
  <Paragraphs>87</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Calibri</vt:lpstr>
      <vt:lpstr>Calibri Light</vt:lpstr>
      <vt:lpstr>Times New Roman</vt:lpstr>
      <vt:lpstr>Ретро</vt:lpstr>
      <vt:lpstr>Актуальные проблемы спорта в русле индивидуальной психологии.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Актуальные проблемы спорта в русле индивидуальной психологии. </dc:title>
  <dc:creator>usewr</dc:creator>
  <cp:lastModifiedBy>usewr</cp:lastModifiedBy>
  <cp:revision>4</cp:revision>
  <dcterms:created xsi:type="dcterms:W3CDTF">2020-10-29T11:18:06Z</dcterms:created>
  <dcterms:modified xsi:type="dcterms:W3CDTF">2020-11-01T08:32:50Z</dcterms:modified>
</cp:coreProperties>
</file>